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24384000" cy="1778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9703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79703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79703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79703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79703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79703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79703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79703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797034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ADB"/>
          </a:solidFill>
        </a:fill>
      </a:tcStyle>
    </a:wholeTbl>
    <a:band2H>
      <a:tcTxStyle/>
      <a:tcStyle>
        <a:tcBdr/>
        <a:fill>
          <a:solidFill>
            <a:srgbClr val="E6EDE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D7CB"/>
          </a:solidFill>
        </a:fill>
      </a:tcStyle>
    </a:wholeTbl>
    <a:band2H>
      <a:tcTxStyle/>
      <a:tcStyle>
        <a:tcBdr/>
        <a:fill>
          <a:solidFill>
            <a:srgbClr val="F3EC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0000"/>
        </a:fontRef>
        <a:srgbClr val="FF0000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25400" cap="flat">
              <a:solidFill>
                <a:srgbClr val="FF0000"/>
              </a:solidFill>
              <a:prstDash val="solid"/>
              <a:round/>
            </a:ln>
          </a:top>
          <a:bottom>
            <a:ln w="3175" cap="flat">
              <a:solidFill>
                <a:srgbClr val="FF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3175" cap="flat">
              <a:solidFill>
                <a:srgbClr val="FF0000"/>
              </a:solidFill>
              <a:prstDash val="solid"/>
              <a:round/>
            </a:ln>
          </a:top>
          <a:bottom>
            <a:ln w="3175" cap="flat">
              <a:solidFill>
                <a:srgbClr val="FF0000"/>
              </a:solidFill>
              <a:prstDash val="solid"/>
              <a:round/>
            </a:ln>
          </a:bottom>
          <a:insideH>
            <a:ln w="3175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0000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ACA"/>
          </a:solidFill>
        </a:fill>
      </a:tcStyle>
    </a:wholeTbl>
    <a:band2H>
      <a:tcTxStyle/>
      <a:tcStyle>
        <a:tcBdr/>
        <a:fill>
          <a:solidFill>
            <a:srgbClr val="FF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round/>
            </a:ln>
          </a:left>
          <a:right>
            <a:ln w="3175" cap="flat">
              <a:solidFill>
                <a:srgbClr val="FFFFFF"/>
              </a:solidFill>
              <a:prstDash val="solid"/>
              <a:round/>
            </a:ln>
          </a:right>
          <a:top>
            <a:ln w="3175" cap="flat">
              <a:solidFill>
                <a:srgbClr val="FFFFFF"/>
              </a:solidFill>
              <a:prstDash val="solid"/>
              <a:round/>
            </a:ln>
          </a:top>
          <a:bottom>
            <a:ln w="3175" cap="flat">
              <a:solidFill>
                <a:srgbClr val="FFFFFF"/>
              </a:solidFill>
              <a:prstDash val="solid"/>
              <a:round/>
            </a:ln>
          </a:bottom>
          <a:insideH>
            <a:ln w="3175" cap="flat">
              <a:solidFill>
                <a:srgbClr val="FFFFFF"/>
              </a:solidFill>
              <a:prstDash val="solid"/>
              <a:round/>
            </a:ln>
          </a:insideH>
          <a:insideV>
            <a:ln w="3175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36"/>
    <p:restoredTop sz="94672"/>
  </p:normalViewPr>
  <p:slideViewPr>
    <p:cSldViewPr snapToGrid="0">
      <p:cViewPr varScale="1">
        <p:scale>
          <a:sx n="68" d="100"/>
          <a:sy n="68" d="100"/>
        </p:scale>
        <p:origin x="2592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92666" latinLnBrk="0">
      <a:lnSpc>
        <a:spcPct val="125000"/>
      </a:lnSpc>
      <a:defRPr sz="3800">
        <a:latin typeface="+mj-lt"/>
        <a:ea typeface="+mj-ea"/>
        <a:cs typeface="+mj-cs"/>
        <a:sym typeface="Avenir Roman"/>
      </a:defRPr>
    </a:lvl1pPr>
    <a:lvl2pPr indent="228600" defTabSz="592666" latinLnBrk="0">
      <a:lnSpc>
        <a:spcPct val="125000"/>
      </a:lnSpc>
      <a:defRPr sz="3800">
        <a:latin typeface="+mj-lt"/>
        <a:ea typeface="+mj-ea"/>
        <a:cs typeface="+mj-cs"/>
        <a:sym typeface="Avenir Roman"/>
      </a:defRPr>
    </a:lvl2pPr>
    <a:lvl3pPr indent="457200" defTabSz="592666" latinLnBrk="0">
      <a:lnSpc>
        <a:spcPct val="125000"/>
      </a:lnSpc>
      <a:defRPr sz="3800">
        <a:latin typeface="+mj-lt"/>
        <a:ea typeface="+mj-ea"/>
        <a:cs typeface="+mj-cs"/>
        <a:sym typeface="Avenir Roman"/>
      </a:defRPr>
    </a:lvl3pPr>
    <a:lvl4pPr indent="685800" defTabSz="592666" latinLnBrk="0">
      <a:lnSpc>
        <a:spcPct val="125000"/>
      </a:lnSpc>
      <a:defRPr sz="3800">
        <a:latin typeface="+mj-lt"/>
        <a:ea typeface="+mj-ea"/>
        <a:cs typeface="+mj-cs"/>
        <a:sym typeface="Avenir Roman"/>
      </a:defRPr>
    </a:lvl4pPr>
    <a:lvl5pPr indent="914400" defTabSz="592666" latinLnBrk="0">
      <a:lnSpc>
        <a:spcPct val="125000"/>
      </a:lnSpc>
      <a:defRPr sz="3800">
        <a:latin typeface="+mj-lt"/>
        <a:ea typeface="+mj-ea"/>
        <a:cs typeface="+mj-cs"/>
        <a:sym typeface="Avenir Roman"/>
      </a:defRPr>
    </a:lvl5pPr>
    <a:lvl6pPr indent="1143000" defTabSz="592666" latinLnBrk="0">
      <a:lnSpc>
        <a:spcPct val="125000"/>
      </a:lnSpc>
      <a:defRPr sz="3800">
        <a:latin typeface="+mj-lt"/>
        <a:ea typeface="+mj-ea"/>
        <a:cs typeface="+mj-cs"/>
        <a:sym typeface="Avenir Roman"/>
      </a:defRPr>
    </a:lvl6pPr>
    <a:lvl7pPr indent="1371600" defTabSz="592666" latinLnBrk="0">
      <a:lnSpc>
        <a:spcPct val="125000"/>
      </a:lnSpc>
      <a:defRPr sz="3800">
        <a:latin typeface="+mj-lt"/>
        <a:ea typeface="+mj-ea"/>
        <a:cs typeface="+mj-cs"/>
        <a:sym typeface="Avenir Roman"/>
      </a:defRPr>
    </a:lvl7pPr>
    <a:lvl8pPr indent="1600200" defTabSz="592666" latinLnBrk="0">
      <a:lnSpc>
        <a:spcPct val="125000"/>
      </a:lnSpc>
      <a:defRPr sz="3800">
        <a:latin typeface="+mj-lt"/>
        <a:ea typeface="+mj-ea"/>
        <a:cs typeface="+mj-cs"/>
        <a:sym typeface="Avenir Roman"/>
      </a:defRPr>
    </a:lvl8pPr>
    <a:lvl9pPr indent="1828800" defTabSz="592666" latinLnBrk="0">
      <a:lnSpc>
        <a:spcPct val="125000"/>
      </a:lnSpc>
      <a:defRPr sz="38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52831" y="10052516"/>
            <a:ext cx="10885384" cy="463117"/>
          </a:xfrm>
          <a:prstGeom prst="rect">
            <a:avLst/>
          </a:prstGeom>
        </p:spPr>
        <p:txBody>
          <a:bodyPr/>
          <a:lstStyle>
            <a:lvl1pPr>
              <a:defRPr sz="4400" b="1">
                <a:latin typeface="+mn-lt"/>
                <a:ea typeface="+mn-ea"/>
                <a:cs typeface="+mn-cs"/>
                <a:sym typeface="Helvetica"/>
              </a:defRPr>
            </a:lvl1pPr>
            <a:lvl2pPr>
              <a:defRPr sz="4400" b="1">
                <a:latin typeface="+mn-lt"/>
                <a:ea typeface="+mn-ea"/>
                <a:cs typeface="+mn-cs"/>
                <a:sym typeface="Helvetica"/>
              </a:defRPr>
            </a:lvl2pPr>
            <a:lvl3pPr>
              <a:defRPr sz="4400" b="1">
                <a:latin typeface="+mn-lt"/>
                <a:ea typeface="+mn-ea"/>
                <a:cs typeface="+mn-cs"/>
                <a:sym typeface="Helvetica"/>
              </a:defRPr>
            </a:lvl3pPr>
            <a:lvl4pPr>
              <a:defRPr sz="4400" b="1">
                <a:latin typeface="+mn-lt"/>
                <a:ea typeface="+mn-ea"/>
                <a:cs typeface="+mn-cs"/>
                <a:sym typeface="Helvetica"/>
              </a:defRPr>
            </a:lvl4pPr>
            <a:lvl5pPr>
              <a:defRPr sz="4400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„Zitat hier eingeben.“"/>
          <p:cNvSpPr txBox="1">
            <a:spLocks noGrp="1"/>
          </p:cNvSpPr>
          <p:nvPr>
            <p:ph type="body" sz="quarter" idx="21"/>
          </p:nvPr>
        </p:nvSpPr>
        <p:spPr>
          <a:xfrm>
            <a:off x="6752831" y="8360735"/>
            <a:ext cx="10885384" cy="642843"/>
          </a:xfrm>
          <a:prstGeom prst="rect">
            <a:avLst/>
          </a:prstGeom>
        </p:spPr>
        <p:txBody>
          <a:bodyPr anchor="ctr"/>
          <a:lstStyle/>
          <a:p>
            <a:pPr>
              <a:spcBef>
                <a:spcPts val="3200"/>
              </a:spcBef>
              <a:defRPr sz="6400"/>
            </a:pPr>
            <a:endParaRPr/>
          </a:p>
        </p:txBody>
      </p:sp>
      <p:sp>
        <p:nvSpPr>
          <p:cNvPr id="9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"/>
          <p:cNvSpPr>
            <a:spLocks noGrp="1"/>
          </p:cNvSpPr>
          <p:nvPr>
            <p:ph type="pic" sz="half" idx="21"/>
          </p:nvPr>
        </p:nvSpPr>
        <p:spPr>
          <a:xfrm>
            <a:off x="5401845" y="3676288"/>
            <a:ext cx="13580310" cy="9053540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"/>
          <p:cNvSpPr>
            <a:spLocks noGrp="1"/>
          </p:cNvSpPr>
          <p:nvPr>
            <p:ph type="pic" sz="quarter" idx="21"/>
          </p:nvPr>
        </p:nvSpPr>
        <p:spPr>
          <a:xfrm>
            <a:off x="6955390" y="3704470"/>
            <a:ext cx="10452083" cy="6968057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eltext"/>
          <p:cNvSpPr txBox="1">
            <a:spLocks noGrp="1"/>
          </p:cNvSpPr>
          <p:nvPr>
            <p:ph type="title"/>
          </p:nvPr>
        </p:nvSpPr>
        <p:spPr>
          <a:xfrm>
            <a:off x="6752831" y="10327292"/>
            <a:ext cx="10885384" cy="1113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752831" y="11475718"/>
            <a:ext cx="10885384" cy="951151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Mi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xt"/>
          <p:cNvSpPr txBox="1">
            <a:spLocks noGrp="1"/>
          </p:cNvSpPr>
          <p:nvPr>
            <p:ph type="title"/>
          </p:nvPr>
        </p:nvSpPr>
        <p:spPr>
          <a:xfrm>
            <a:off x="6752831" y="7600663"/>
            <a:ext cx="10885384" cy="2578674"/>
          </a:xfrm>
          <a:prstGeom prst="rect">
            <a:avLst/>
          </a:prstGeom>
        </p:spPr>
        <p:txBody>
          <a:bodyPr anchor="ctr"/>
          <a:lstStyle/>
          <a:p>
            <a:r>
              <a:t>Titeltext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"/>
          <p:cNvSpPr>
            <a:spLocks noGrp="1"/>
          </p:cNvSpPr>
          <p:nvPr>
            <p:ph type="pic" sz="quarter" idx="21"/>
          </p:nvPr>
        </p:nvSpPr>
        <p:spPr>
          <a:xfrm>
            <a:off x="12311774" y="3887655"/>
            <a:ext cx="5735084" cy="860262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eltext"/>
          <p:cNvSpPr txBox="1">
            <a:spLocks noGrp="1"/>
          </p:cNvSpPr>
          <p:nvPr>
            <p:ph type="title"/>
          </p:nvPr>
        </p:nvSpPr>
        <p:spPr>
          <a:xfrm>
            <a:off x="6421689" y="5677226"/>
            <a:ext cx="5551900" cy="3121183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r>
              <a:t>Titeltext</a:t>
            </a:r>
          </a:p>
        </p:txBody>
      </p:sp>
      <p:sp>
        <p:nvSpPr>
          <p:cNvPr id="4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421689" y="8988637"/>
            <a:ext cx="5551900" cy="3121183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xt"/>
          <p:cNvSpPr txBox="1">
            <a:spLocks noGrp="1"/>
          </p:cNvSpPr>
          <p:nvPr>
            <p:ph type="title"/>
          </p:nvPr>
        </p:nvSpPr>
        <p:spPr>
          <a:xfrm>
            <a:off x="6421689" y="5402449"/>
            <a:ext cx="11547668" cy="1655707"/>
          </a:xfrm>
          <a:prstGeom prst="rect">
            <a:avLst/>
          </a:prstGeom>
        </p:spPr>
        <p:txBody>
          <a:bodyPr anchor="ctr"/>
          <a:lstStyle/>
          <a:p>
            <a:r>
              <a:t>Titeltext</a:t>
            </a:r>
          </a:p>
        </p:txBody>
      </p:sp>
      <p:sp>
        <p:nvSpPr>
          <p:cNvPr id="49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xfrm>
            <a:off x="6421689" y="5402449"/>
            <a:ext cx="11547668" cy="1655707"/>
          </a:xfrm>
          <a:prstGeom prst="rect">
            <a:avLst/>
          </a:prstGeom>
        </p:spPr>
        <p:txBody>
          <a:bodyPr anchor="ctr"/>
          <a:lstStyle/>
          <a:p>
            <a:r>
              <a:t>Titeltext</a:t>
            </a:r>
          </a:p>
        </p:txBody>
      </p:sp>
      <p:sp>
        <p:nvSpPr>
          <p:cNvPr id="5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421689" y="7107474"/>
            <a:ext cx="11547668" cy="4903708"/>
          </a:xfrm>
          <a:prstGeom prst="rect">
            <a:avLst/>
          </a:prstGeom>
        </p:spPr>
        <p:txBody>
          <a:bodyPr anchor="ctr"/>
          <a:lstStyle>
            <a:lvl1pPr marL="703383" indent="-703383" algn="l">
              <a:spcBef>
                <a:spcPts val="5500"/>
              </a:spcBef>
              <a:buSzPct val="75000"/>
              <a:buChar char="•"/>
              <a:defRPr sz="6000"/>
            </a:lvl1pPr>
            <a:lvl2pPr marL="1312983" indent="-703383" algn="l">
              <a:spcBef>
                <a:spcPts val="5500"/>
              </a:spcBef>
              <a:buSzPct val="75000"/>
              <a:buChar char="•"/>
              <a:defRPr sz="6000"/>
            </a:lvl2pPr>
            <a:lvl3pPr marL="1922583" indent="-703383" algn="l">
              <a:spcBef>
                <a:spcPts val="5500"/>
              </a:spcBef>
              <a:buSzPct val="75000"/>
              <a:buChar char="•"/>
              <a:defRPr sz="6000"/>
            </a:lvl3pPr>
            <a:lvl4pPr marL="2532183" indent="-703383" algn="l">
              <a:spcBef>
                <a:spcPts val="5500"/>
              </a:spcBef>
              <a:buSzPct val="75000"/>
              <a:buChar char="•"/>
              <a:defRPr sz="6000"/>
            </a:lvl4pPr>
            <a:lvl5pPr marL="3141783" indent="-703383" algn="l">
              <a:spcBef>
                <a:spcPts val="5500"/>
              </a:spcBef>
              <a:buSzPct val="75000"/>
              <a:buChar char="•"/>
              <a:defRPr sz="60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Aufzählung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"/>
          <p:cNvSpPr>
            <a:spLocks noGrp="1"/>
          </p:cNvSpPr>
          <p:nvPr>
            <p:ph type="pic" sz="quarter" idx="21"/>
          </p:nvPr>
        </p:nvSpPr>
        <p:spPr>
          <a:xfrm>
            <a:off x="12361093" y="4261069"/>
            <a:ext cx="5655234" cy="8482851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eltext"/>
          <p:cNvSpPr txBox="1">
            <a:spLocks noGrp="1"/>
          </p:cNvSpPr>
          <p:nvPr>
            <p:ph type="title"/>
          </p:nvPr>
        </p:nvSpPr>
        <p:spPr>
          <a:xfrm>
            <a:off x="6421689" y="5402449"/>
            <a:ext cx="11547668" cy="1655707"/>
          </a:xfrm>
          <a:prstGeom prst="rect">
            <a:avLst/>
          </a:prstGeom>
        </p:spPr>
        <p:txBody>
          <a:bodyPr anchor="ctr"/>
          <a:lstStyle/>
          <a:p>
            <a:r>
              <a:t>Titeltext</a:t>
            </a:r>
          </a:p>
        </p:txBody>
      </p:sp>
      <p:sp>
        <p:nvSpPr>
          <p:cNvPr id="67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421689" y="7107474"/>
            <a:ext cx="5551900" cy="4903708"/>
          </a:xfrm>
          <a:prstGeom prst="rect">
            <a:avLst/>
          </a:prstGeom>
        </p:spPr>
        <p:txBody>
          <a:bodyPr anchor="ctr"/>
          <a:lstStyle>
            <a:lvl1pPr marL="499978" indent="-499978" algn="l">
              <a:spcBef>
                <a:spcPts val="5000"/>
              </a:spcBef>
              <a:buSzPct val="75000"/>
              <a:buChar char="•"/>
              <a:defRPr sz="4400"/>
            </a:lvl1pPr>
            <a:lvl2pPr marL="931778" indent="-499978" algn="l">
              <a:spcBef>
                <a:spcPts val="5000"/>
              </a:spcBef>
              <a:buSzPct val="75000"/>
              <a:buChar char="•"/>
              <a:defRPr sz="4400"/>
            </a:lvl2pPr>
            <a:lvl3pPr marL="1363578" indent="-499978" algn="l">
              <a:spcBef>
                <a:spcPts val="5000"/>
              </a:spcBef>
              <a:buSzPct val="75000"/>
              <a:buChar char="•"/>
              <a:defRPr sz="4400"/>
            </a:lvl3pPr>
            <a:lvl4pPr marL="1795378" indent="-499978" algn="l">
              <a:spcBef>
                <a:spcPts val="5000"/>
              </a:spcBef>
              <a:buSzPct val="75000"/>
              <a:buChar char="•"/>
              <a:defRPr sz="4400"/>
            </a:lvl4pPr>
            <a:lvl5pPr marL="2227178" indent="-499978" algn="l">
              <a:spcBef>
                <a:spcPts val="5000"/>
              </a:spcBef>
              <a:buSzPct val="75000"/>
              <a:buChar char="•"/>
              <a:defRPr sz="4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6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6421689" y="6078822"/>
            <a:ext cx="11547668" cy="5629402"/>
          </a:xfrm>
          <a:prstGeom prst="rect">
            <a:avLst/>
          </a:prstGeom>
        </p:spPr>
        <p:txBody>
          <a:bodyPr anchor="ctr"/>
          <a:lstStyle>
            <a:lvl1pPr marL="703383" indent="-703383" algn="l">
              <a:spcBef>
                <a:spcPts val="5500"/>
              </a:spcBef>
              <a:buSzPct val="75000"/>
              <a:buChar char="•"/>
              <a:defRPr sz="6000"/>
            </a:lvl1pPr>
            <a:lvl2pPr marL="1312983" indent="-703383" algn="l">
              <a:spcBef>
                <a:spcPts val="5500"/>
              </a:spcBef>
              <a:buSzPct val="75000"/>
              <a:buChar char="•"/>
              <a:defRPr sz="6000"/>
            </a:lvl2pPr>
            <a:lvl3pPr marL="1922583" indent="-703383" algn="l">
              <a:spcBef>
                <a:spcPts val="5500"/>
              </a:spcBef>
              <a:buSzPct val="75000"/>
              <a:buChar char="•"/>
              <a:defRPr sz="6000"/>
            </a:lvl3pPr>
            <a:lvl4pPr marL="2532183" indent="-703383" algn="l">
              <a:spcBef>
                <a:spcPts val="5500"/>
              </a:spcBef>
              <a:buSzPct val="75000"/>
              <a:buChar char="•"/>
              <a:defRPr sz="6000"/>
            </a:lvl4pPr>
            <a:lvl5pPr marL="3141783" indent="-703383" algn="l">
              <a:spcBef>
                <a:spcPts val="5500"/>
              </a:spcBef>
              <a:buSzPct val="75000"/>
              <a:buChar char="•"/>
              <a:defRPr sz="60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Stü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"/>
          <p:cNvSpPr>
            <a:spLocks noGrp="1"/>
          </p:cNvSpPr>
          <p:nvPr>
            <p:ph type="pic" sz="quarter" idx="21"/>
          </p:nvPr>
        </p:nvSpPr>
        <p:spPr>
          <a:xfrm>
            <a:off x="12276546" y="9030910"/>
            <a:ext cx="5791449" cy="3860967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ild"/>
          <p:cNvSpPr>
            <a:spLocks noGrp="1"/>
          </p:cNvSpPr>
          <p:nvPr>
            <p:ph type="pic" sz="quarter" idx="22"/>
          </p:nvPr>
        </p:nvSpPr>
        <p:spPr>
          <a:xfrm>
            <a:off x="12311774" y="5191082"/>
            <a:ext cx="5749174" cy="3832785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Bild"/>
          <p:cNvSpPr>
            <a:spLocks noGrp="1"/>
          </p:cNvSpPr>
          <p:nvPr>
            <p:ph type="pic" sz="quarter" idx="23"/>
          </p:nvPr>
        </p:nvSpPr>
        <p:spPr>
          <a:xfrm>
            <a:off x="6306611" y="4042657"/>
            <a:ext cx="5777358" cy="8666034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6752831" y="6360645"/>
            <a:ext cx="10885384" cy="257867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182" tIns="28182" rIns="28182" bIns="28182" anchor="b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6752831" y="9009774"/>
            <a:ext cx="10885384" cy="8806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182" tIns="28182" rIns="28182" bIns="28182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1996503" y="12300047"/>
            <a:ext cx="379758" cy="386565"/>
          </a:xfrm>
          <a:prstGeom prst="rect">
            <a:avLst/>
          </a:prstGeom>
          <a:ln w="3175">
            <a:miter lim="400000"/>
          </a:ln>
        </p:spPr>
        <p:txBody>
          <a:bodyPr wrap="none" lIns="28182" tIns="28182" rIns="28182" bIns="28182">
            <a:normAutofit/>
          </a:bodyPr>
          <a:lstStyle>
            <a:lvl1pPr>
              <a:defRPr sz="2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8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797034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Abgerundetes Rechteck"/>
          <p:cNvSpPr/>
          <p:nvPr/>
        </p:nvSpPr>
        <p:spPr>
          <a:xfrm>
            <a:off x="561061" y="-761029"/>
            <a:ext cx="23261878" cy="2806755"/>
          </a:xfrm>
          <a:prstGeom prst="roundRect">
            <a:avLst>
              <a:gd name="adj" fmla="val 1844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28182" tIns="28182" rIns="28182" bIns="28182" anchor="ctr"/>
          <a:lstStyle/>
          <a:p>
            <a:pPr>
              <a:defRPr sz="11200" spc="-112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chinesisch"/>
          <p:cNvSpPr txBox="1"/>
          <p:nvPr/>
        </p:nvSpPr>
        <p:spPr>
          <a:xfrm>
            <a:off x="494644" y="3166735"/>
            <a:ext cx="23394712" cy="32316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640080">
              <a:spcBef>
                <a:spcPts val="700"/>
              </a:spcBef>
              <a:defRPr sz="10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solidFill>
                  <a:srgbClr val="026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lang="de-DE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z.B.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Regelung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der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Heizungstemperatur</a:t>
            </a:r>
            <a:endParaRPr dirty="0"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136" name="2a"/>
          <p:cNvSpPr txBox="1"/>
          <p:nvPr/>
        </p:nvSpPr>
        <p:spPr>
          <a:xfrm>
            <a:off x="23754314" y="824"/>
            <a:ext cx="709177" cy="3646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182" tIns="28182" rIns="28182" bIns="28182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2a</a:t>
            </a:r>
          </a:p>
        </p:txBody>
      </p:sp>
      <p:sp>
        <p:nvSpPr>
          <p:cNvPr id="137" name="chinesisch"/>
          <p:cNvSpPr txBox="1"/>
          <p:nvPr/>
        </p:nvSpPr>
        <p:spPr>
          <a:xfrm>
            <a:off x="709215" y="154898"/>
            <a:ext cx="22965571" cy="17235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defTabSz="640080">
              <a:spcBef>
                <a:spcPts val="700"/>
              </a:spcBef>
              <a:defRPr sz="1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Technische Regelung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10" presetClass="entr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1" animBg="1" advAuto="0"/>
      <p:bldP spid="135" grpId="4" animBg="1" advAuto="0"/>
      <p:bldP spid="136" grpId="2" animBg="1" advAuto="0"/>
      <p:bldP spid="137" grpId="3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5"/>
          <p:cNvSpPr txBox="1"/>
          <p:nvPr/>
        </p:nvSpPr>
        <p:spPr>
          <a:xfrm>
            <a:off x="23754314" y="824"/>
            <a:ext cx="709177" cy="3646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182" tIns="28182" rIns="28182" bIns="28182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70" name="Regelkreis-Körpertemperatur-2020.png" descr="Regelkreis-Körpertemperatur-2020.png"/>
          <p:cNvPicPr>
            <a:picLocks noChangeAspect="1"/>
          </p:cNvPicPr>
          <p:nvPr/>
        </p:nvPicPr>
        <p:blipFill>
          <a:blip r:embed="rId2"/>
          <a:srcRect l="493" r="493"/>
          <a:stretch>
            <a:fillRect/>
          </a:stretch>
        </p:blipFill>
        <p:spPr>
          <a:xfrm>
            <a:off x="2094309" y="-79574"/>
            <a:ext cx="20195271" cy="18327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  <p:bldP spid="170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Abgerundetes Rechteck"/>
          <p:cNvSpPr/>
          <p:nvPr/>
        </p:nvSpPr>
        <p:spPr>
          <a:xfrm>
            <a:off x="561061" y="-761029"/>
            <a:ext cx="23261878" cy="2806755"/>
          </a:xfrm>
          <a:prstGeom prst="roundRect">
            <a:avLst>
              <a:gd name="adj" fmla="val 1844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28182" tIns="28182" rIns="28182" bIns="28182" anchor="ctr"/>
          <a:lstStyle/>
          <a:p>
            <a:pPr>
              <a:defRPr sz="11200" spc="-112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6"/>
          <p:cNvSpPr txBox="1"/>
          <p:nvPr/>
        </p:nvSpPr>
        <p:spPr>
          <a:xfrm>
            <a:off x="23754314" y="824"/>
            <a:ext cx="709177" cy="3646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182" tIns="28182" rIns="28182" bIns="28182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4" name="chinesisch"/>
          <p:cNvSpPr txBox="1"/>
          <p:nvPr/>
        </p:nvSpPr>
        <p:spPr>
          <a:xfrm>
            <a:off x="709215" y="154898"/>
            <a:ext cx="22965571" cy="17235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defTabSz="640080">
              <a:spcBef>
                <a:spcPts val="700"/>
              </a:spcBef>
              <a:defRPr sz="1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Biologische Regelung</a:t>
            </a:r>
          </a:p>
        </p:txBody>
      </p:sp>
      <p:sp>
        <p:nvSpPr>
          <p:cNvPr id="175" name="Energiestoffwechsel Steuerung"/>
          <p:cNvSpPr/>
          <p:nvPr/>
        </p:nvSpPr>
        <p:spPr>
          <a:xfrm>
            <a:off x="494644" y="2137755"/>
            <a:ext cx="23394712" cy="2197101"/>
          </a:xfrm>
          <a:prstGeom prst="roundRect">
            <a:avLst>
              <a:gd name="adj" fmla="val 32368"/>
            </a:avLst>
          </a:prstGeom>
          <a:solidFill>
            <a:srgbClr val="2962C2"/>
          </a:solidFill>
          <a:ln w="12700">
            <a:miter lim="400000"/>
          </a:ln>
          <a:effectLst>
            <a:outerShdw blurRad="190500" dist="12700" dir="5400000" rotWithShape="0">
              <a:srgbClr val="000000">
                <a:alpha val="86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182" tIns="28182" rIns="28182" bIns="28182" anchor="ctr"/>
          <a:lstStyle/>
          <a:p>
            <a:pPr>
              <a:defRPr sz="10500" b="1" spc="-20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Energiestoffwechsel </a:t>
            </a:r>
            <a:r>
              <a:rPr b="0" i="1">
                <a:solidFill>
                  <a:srgbClr val="93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Steuerung</a:t>
            </a:r>
          </a:p>
        </p:txBody>
      </p:sp>
      <p:sp>
        <p:nvSpPr>
          <p:cNvPr id="176" name="chinesisch"/>
          <p:cNvSpPr txBox="1"/>
          <p:nvPr/>
        </p:nvSpPr>
        <p:spPr>
          <a:xfrm>
            <a:off x="494643" y="4589237"/>
            <a:ext cx="23394713" cy="484748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640080">
              <a:spcBef>
                <a:spcPts val="700"/>
              </a:spcBef>
              <a:defRPr sz="10500" spc="-104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solidFill>
                  <a:srgbClr val="026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Regelung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durch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Iodhormone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der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Schilddrüse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u="sng"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z.B.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b="1" dirty="0">
                <a:latin typeface="Arial" panose="020B0604020202020204" pitchFamily="34" charset="0"/>
                <a:cs typeface="Arial" panose="020B0604020202020204" pitchFamily="34" charset="0"/>
              </a:rPr>
              <a:t>Thyroxin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(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Tetraiod</a:t>
            </a:r>
            <a:r>
              <a:rPr lang="de-DE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-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thyronin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T</a:t>
            </a:r>
            <a:r>
              <a:rPr baseline="-5999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4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), </a:t>
            </a:r>
            <a:r>
              <a:rPr b="1" dirty="0" err="1">
                <a:latin typeface="Arial" panose="020B0604020202020204" pitchFamily="34" charset="0"/>
                <a:cs typeface="Arial" panose="020B0604020202020204" pitchFamily="34" charset="0"/>
              </a:rPr>
              <a:t>Triiodthyronin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(T</a:t>
            </a:r>
            <a:r>
              <a:rPr baseline="-5999"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3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)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u.a.</a:t>
            </a:r>
            <a:endParaRPr dirty="0"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177" name="chinesisch"/>
          <p:cNvSpPr txBox="1"/>
          <p:nvPr/>
        </p:nvSpPr>
        <p:spPr>
          <a:xfrm>
            <a:off x="494643" y="10043707"/>
            <a:ext cx="23394713" cy="32316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640080">
              <a:spcBef>
                <a:spcPts val="700"/>
              </a:spcBef>
              <a:defRPr sz="10500" spc="-104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026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Schilddrüse wird durch Hormon 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TSH</a:t>
            </a:r>
            <a:r>
              <a:rPr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(aus der Hypophyse) aktiviert</a:t>
            </a:r>
          </a:p>
        </p:txBody>
      </p:sp>
      <p:sp>
        <p:nvSpPr>
          <p:cNvPr id="178" name="chinesisch"/>
          <p:cNvSpPr txBox="1"/>
          <p:nvPr/>
        </p:nvSpPr>
        <p:spPr>
          <a:xfrm>
            <a:off x="494643" y="13883813"/>
            <a:ext cx="23394713" cy="32316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640080">
              <a:spcBef>
                <a:spcPts val="700"/>
              </a:spcBef>
              <a:defRPr sz="10500" spc="-104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026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Hypophyse wird durch Hormon 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TRH</a:t>
            </a:r>
            <a:r>
              <a:rPr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(aus der Hypothalamus) gesteuert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19" presetClass="entr" presetSubtype="5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0" presetClass="entr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10" presetClass="entr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00"/>
                            </p:stCondLst>
                            <p:childTnLst>
                              <p:par>
                                <p:cTn id="33" presetID="10" presetClass="entr" fill="hold" grpId="7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1" animBg="1" advAuto="0"/>
      <p:bldP spid="173" grpId="2" animBg="1" advAuto="0"/>
      <p:bldP spid="174" grpId="3" animBg="1" advAuto="0"/>
      <p:bldP spid="175" grpId="4" animBg="1" advAuto="0"/>
      <p:bldP spid="176" grpId="5" animBg="1" advAuto="0"/>
      <p:bldP spid="177" grpId="6" animBg="1" advAuto="0"/>
      <p:bldP spid="178" grpId="7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7"/>
          <p:cNvSpPr txBox="1"/>
          <p:nvPr/>
        </p:nvSpPr>
        <p:spPr>
          <a:xfrm>
            <a:off x="23754314" y="824"/>
            <a:ext cx="709177" cy="3646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182" tIns="28182" rIns="28182" bIns="28182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181" name="Regelkreis Iodhormonspiegel 2021.png" descr="Regelkreis Iodhormonspiegel 2021.png"/>
          <p:cNvPicPr>
            <a:picLocks noChangeAspect="1"/>
          </p:cNvPicPr>
          <p:nvPr/>
        </p:nvPicPr>
        <p:blipFill>
          <a:blip r:embed="rId2"/>
          <a:srcRect t="570"/>
          <a:stretch>
            <a:fillRect/>
          </a:stretch>
        </p:blipFill>
        <p:spPr>
          <a:xfrm>
            <a:off x="2790752" y="-102593"/>
            <a:ext cx="18802592" cy="17985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  <p:bldP spid="181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2b"/>
          <p:cNvSpPr txBox="1"/>
          <p:nvPr/>
        </p:nvSpPr>
        <p:spPr>
          <a:xfrm>
            <a:off x="23754314" y="824"/>
            <a:ext cx="709177" cy="3646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182" tIns="28182" rIns="28182" bIns="28182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</a:p>
        </p:txBody>
      </p:sp>
      <p:pic>
        <p:nvPicPr>
          <p:cNvPr id="141" name="Regelkreis technisch 2021.png" descr="Regelkreis technisch 20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449" y="-159346"/>
            <a:ext cx="19050990" cy="183274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animBg="1" advAuto="0"/>
      <p:bldP spid="141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Abgerundetes Rechteck"/>
          <p:cNvSpPr/>
          <p:nvPr/>
        </p:nvSpPr>
        <p:spPr>
          <a:xfrm>
            <a:off x="561061" y="-761029"/>
            <a:ext cx="23261878" cy="2806755"/>
          </a:xfrm>
          <a:prstGeom prst="roundRect">
            <a:avLst>
              <a:gd name="adj" fmla="val 1844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28182" tIns="28182" rIns="28182" bIns="28182" anchor="ctr"/>
          <a:lstStyle/>
          <a:p>
            <a:pPr>
              <a:defRPr sz="11200" spc="-112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chinesisch"/>
          <p:cNvSpPr txBox="1"/>
          <p:nvPr/>
        </p:nvSpPr>
        <p:spPr>
          <a:xfrm>
            <a:off x="494643" y="2447328"/>
            <a:ext cx="23394713" cy="32316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640080">
              <a:spcBef>
                <a:spcPts val="700"/>
              </a:spcBef>
              <a:defRPr sz="10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026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Nervensystem und Hormonsystem sind biologische 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Regelsysteme</a:t>
            </a:r>
          </a:p>
        </p:txBody>
      </p:sp>
      <p:sp>
        <p:nvSpPr>
          <p:cNvPr id="130" name="1"/>
          <p:cNvSpPr txBox="1"/>
          <p:nvPr/>
        </p:nvSpPr>
        <p:spPr>
          <a:xfrm>
            <a:off x="23754314" y="824"/>
            <a:ext cx="709177" cy="3646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182" tIns="28182" rIns="28182" bIns="28182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1" name="chinesisch"/>
          <p:cNvSpPr txBox="1"/>
          <p:nvPr/>
        </p:nvSpPr>
        <p:spPr>
          <a:xfrm>
            <a:off x="709215" y="154898"/>
            <a:ext cx="22965571" cy="17235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defTabSz="640080">
              <a:spcBef>
                <a:spcPts val="700"/>
              </a:spcBef>
              <a:defRPr sz="1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Biologische Regelung</a:t>
            </a:r>
          </a:p>
        </p:txBody>
      </p:sp>
      <p:sp>
        <p:nvSpPr>
          <p:cNvPr id="132" name="chinesisch"/>
          <p:cNvSpPr txBox="1"/>
          <p:nvPr/>
        </p:nvSpPr>
        <p:spPr>
          <a:xfrm>
            <a:off x="494643" y="6996819"/>
            <a:ext cx="23394713" cy="646372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640080">
              <a:spcBef>
                <a:spcPts val="700"/>
              </a:spcBef>
              <a:defRPr sz="10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026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der 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biologische Regelkreis</a:t>
            </a:r>
            <a:r>
              <a:rPr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ist ein erweiterter Reflexbogen zur 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Anpassung</a:t>
            </a:r>
            <a:r>
              <a:rPr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des menschlichen Körpers 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wechselnde</a:t>
            </a:r>
            <a:r>
              <a:rPr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b="1">
                <a:latin typeface="Arial" panose="020B0604020202020204" pitchFamily="34" charset="0"/>
                <a:cs typeface="Arial" panose="020B0604020202020204" pitchFamily="34" charset="0"/>
              </a:rPr>
              <a:t>Umweltbedingungen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10" presetClass="entr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1" animBg="1" advAuto="0"/>
      <p:bldP spid="129" grpId="4" animBg="1" advAuto="0"/>
      <p:bldP spid="130" grpId="2" animBg="1" advAuto="0"/>
      <p:bldP spid="131" grpId="3" animBg="1" advAuto="0"/>
      <p:bldP spid="132" grpId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bgerundetes Rechteck"/>
          <p:cNvSpPr/>
          <p:nvPr/>
        </p:nvSpPr>
        <p:spPr>
          <a:xfrm>
            <a:off x="561061" y="-761029"/>
            <a:ext cx="23261878" cy="2806755"/>
          </a:xfrm>
          <a:prstGeom prst="roundRect">
            <a:avLst>
              <a:gd name="adj" fmla="val 1844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28182" tIns="28182" rIns="28182" bIns="28182" anchor="ctr"/>
          <a:lstStyle/>
          <a:p>
            <a:pPr>
              <a:defRPr sz="11200" spc="-112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chinesisch"/>
          <p:cNvSpPr txBox="1"/>
          <p:nvPr/>
        </p:nvSpPr>
        <p:spPr>
          <a:xfrm>
            <a:off x="494644" y="4426885"/>
            <a:ext cx="23394713" cy="1131078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640080">
              <a:spcBef>
                <a:spcPts val="700"/>
              </a:spcBef>
              <a:defRPr sz="10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>
                <a:solidFill>
                  <a:srgbClr val="026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Regelung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von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Körpertemperatur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Blutzuckerspiegel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Blutdruck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Herzfrequenz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und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Puls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Atmung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Adaptation,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Akkommodation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Sauerstoffgehalt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im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Blut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Muskellängen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, Hunger und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Sättigung</a:t>
            </a:r>
            <a:r>
              <a:rPr dirty="0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 </a:t>
            </a:r>
            <a:r>
              <a:rPr dirty="0" err="1"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u.a.</a:t>
            </a:r>
            <a:endParaRPr dirty="0">
              <a:latin typeface="Arial" panose="020B0604020202020204" pitchFamily="34" charset="0"/>
              <a:ea typeface="Helvetica Neue Light"/>
              <a:cs typeface="Arial" panose="020B0604020202020204" pitchFamily="34" charset="0"/>
              <a:sym typeface="Helvetica Neue Light"/>
            </a:endParaRPr>
          </a:p>
        </p:txBody>
      </p:sp>
      <p:sp>
        <p:nvSpPr>
          <p:cNvPr id="145" name="3a"/>
          <p:cNvSpPr txBox="1"/>
          <p:nvPr/>
        </p:nvSpPr>
        <p:spPr>
          <a:xfrm>
            <a:off x="23754314" y="824"/>
            <a:ext cx="709177" cy="3646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182" tIns="28182" rIns="28182" bIns="28182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3a</a:t>
            </a:r>
          </a:p>
        </p:txBody>
      </p:sp>
      <p:sp>
        <p:nvSpPr>
          <p:cNvPr id="146" name="chinesisch"/>
          <p:cNvSpPr txBox="1"/>
          <p:nvPr/>
        </p:nvSpPr>
        <p:spPr>
          <a:xfrm>
            <a:off x="709215" y="154898"/>
            <a:ext cx="22965571" cy="17235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defTabSz="640080">
              <a:spcBef>
                <a:spcPts val="700"/>
              </a:spcBef>
              <a:defRPr sz="1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Biologische Regelung</a:t>
            </a:r>
          </a:p>
        </p:txBody>
      </p:sp>
      <p:sp>
        <p:nvSpPr>
          <p:cNvPr id="147" name="Regelkreise Beispiele"/>
          <p:cNvSpPr/>
          <p:nvPr/>
        </p:nvSpPr>
        <p:spPr>
          <a:xfrm>
            <a:off x="494644" y="2137755"/>
            <a:ext cx="23394712" cy="2197101"/>
          </a:xfrm>
          <a:prstGeom prst="roundRect">
            <a:avLst>
              <a:gd name="adj" fmla="val 32368"/>
            </a:avLst>
          </a:prstGeom>
          <a:solidFill>
            <a:srgbClr val="DE221D"/>
          </a:solidFill>
          <a:ln w="12700">
            <a:miter lim="400000"/>
          </a:ln>
          <a:effectLst>
            <a:outerShdw blurRad="190500" dist="12700" dir="5400000" rotWithShape="0">
              <a:srgbClr val="000000">
                <a:alpha val="86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182" tIns="28182" rIns="28182" bIns="28182" anchor="ctr"/>
          <a:lstStyle/>
          <a:p>
            <a:pPr>
              <a:defRPr sz="10500" b="1" spc="-20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Regelkreise </a:t>
            </a:r>
            <a:r>
              <a:rPr b="0" i="1">
                <a:solidFill>
                  <a:srgbClr val="F8FF1A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Beispiele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19" presetClass="entr" presetSubtype="5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0" presetClass="entr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animBg="1" advAuto="0"/>
      <p:bldP spid="144" grpId="5" animBg="1" advAuto="0"/>
      <p:bldP spid="145" grpId="2" animBg="1" advAuto="0"/>
      <p:bldP spid="146" grpId="3" animBg="1" advAuto="0"/>
      <p:bldP spid="147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bgerundetes Rechteck"/>
          <p:cNvSpPr/>
          <p:nvPr/>
        </p:nvSpPr>
        <p:spPr>
          <a:xfrm>
            <a:off x="16955225" y="-761029"/>
            <a:ext cx="6867714" cy="5385947"/>
          </a:xfrm>
          <a:prstGeom prst="roundRect">
            <a:avLst>
              <a:gd name="adj" fmla="val 9612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28182" tIns="28182" rIns="28182" bIns="28182" anchor="ctr"/>
          <a:lstStyle/>
          <a:p>
            <a:pPr>
              <a:defRPr sz="11200" spc="-112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3b"/>
          <p:cNvSpPr txBox="1"/>
          <p:nvPr/>
        </p:nvSpPr>
        <p:spPr>
          <a:xfrm>
            <a:off x="23754314" y="824"/>
            <a:ext cx="709177" cy="3646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182" tIns="28182" rIns="28182" bIns="28182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3b</a:t>
            </a:r>
          </a:p>
        </p:txBody>
      </p:sp>
      <p:sp>
        <p:nvSpPr>
          <p:cNvPr id="151" name="chinesisch"/>
          <p:cNvSpPr txBox="1"/>
          <p:nvPr/>
        </p:nvSpPr>
        <p:spPr>
          <a:xfrm>
            <a:off x="17103379" y="213148"/>
            <a:ext cx="6571407" cy="42344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640080">
              <a:spcBef>
                <a:spcPts val="700"/>
              </a:spcBef>
              <a:defRPr sz="9200" b="1" spc="-367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Biologische Regelung </a:t>
            </a:r>
            <a:r>
              <a:rPr b="0" i="1">
                <a:solidFill>
                  <a:srgbClr val="3AFF33"/>
                </a:solidFill>
                <a:latin typeface="Arial" panose="020B0604020202020204" pitchFamily="34" charset="0"/>
                <a:ea typeface="Helvetica Neue Light"/>
                <a:cs typeface="Arial" panose="020B0604020202020204" pitchFamily="34" charset="0"/>
                <a:sym typeface="Helvetica Neue Light"/>
              </a:rPr>
              <a:t>Prinzip</a:t>
            </a:r>
          </a:p>
        </p:txBody>
      </p:sp>
      <p:pic>
        <p:nvPicPr>
          <p:cNvPr id="152" name="Regelkreis-2021.png" descr="Regelkreis-2021.png"/>
          <p:cNvPicPr>
            <a:picLocks noChangeAspect="1"/>
          </p:cNvPicPr>
          <p:nvPr/>
        </p:nvPicPr>
        <p:blipFill>
          <a:blip r:embed="rId2"/>
          <a:srcRect b="354"/>
          <a:stretch>
            <a:fillRect/>
          </a:stretch>
        </p:blipFill>
        <p:spPr>
          <a:xfrm>
            <a:off x="1045597" y="-205263"/>
            <a:ext cx="18975953" cy="181906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19" presetClass="entr" presetSubtype="1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animBg="1" advAuto="0"/>
      <p:bldP spid="150" grpId="2" animBg="1" advAuto="0"/>
      <p:bldP spid="151" grpId="3" animBg="1" advAuto="0"/>
      <p:bldP spid="152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Regelung Blutzuckerspiegel 2019.png" descr="Regelung Blutzuckerspiegel 2019.png"/>
          <p:cNvPicPr>
            <a:picLocks noChangeAspect="1"/>
          </p:cNvPicPr>
          <p:nvPr/>
        </p:nvPicPr>
        <p:blipFill>
          <a:blip r:embed="rId2"/>
          <a:srcRect b="8095"/>
          <a:stretch>
            <a:fillRect/>
          </a:stretch>
        </p:blipFill>
        <p:spPr>
          <a:xfrm>
            <a:off x="340767" y="4426885"/>
            <a:ext cx="23946256" cy="13004553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Abgerundetes Rechteck"/>
          <p:cNvSpPr/>
          <p:nvPr/>
        </p:nvSpPr>
        <p:spPr>
          <a:xfrm>
            <a:off x="561061" y="-761029"/>
            <a:ext cx="23261878" cy="2806755"/>
          </a:xfrm>
          <a:prstGeom prst="roundRect">
            <a:avLst>
              <a:gd name="adj" fmla="val 18445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28182" tIns="28182" rIns="28182" bIns="28182" anchor="ctr"/>
          <a:lstStyle/>
          <a:p>
            <a:pPr>
              <a:defRPr sz="11200" spc="-112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4a"/>
          <p:cNvSpPr txBox="1"/>
          <p:nvPr/>
        </p:nvSpPr>
        <p:spPr>
          <a:xfrm>
            <a:off x="23754314" y="824"/>
            <a:ext cx="709177" cy="3646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182" tIns="28182" rIns="28182" bIns="28182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4a</a:t>
            </a:r>
          </a:p>
        </p:txBody>
      </p:sp>
      <p:sp>
        <p:nvSpPr>
          <p:cNvPr id="157" name="chinesisch"/>
          <p:cNvSpPr txBox="1"/>
          <p:nvPr/>
        </p:nvSpPr>
        <p:spPr>
          <a:xfrm>
            <a:off x="709215" y="154898"/>
            <a:ext cx="22965571" cy="172354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 defTabSz="640080">
              <a:spcBef>
                <a:spcPts val="700"/>
              </a:spcBef>
              <a:defRPr sz="112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Biologische Regelung</a:t>
            </a:r>
          </a:p>
        </p:txBody>
      </p:sp>
      <p:sp>
        <p:nvSpPr>
          <p:cNvPr id="158" name="Blutzuckerspiegel Prinzip"/>
          <p:cNvSpPr/>
          <p:nvPr/>
        </p:nvSpPr>
        <p:spPr>
          <a:xfrm>
            <a:off x="494644" y="2137755"/>
            <a:ext cx="23394712" cy="2197101"/>
          </a:xfrm>
          <a:prstGeom prst="roundRect">
            <a:avLst>
              <a:gd name="adj" fmla="val 32368"/>
            </a:avLst>
          </a:prstGeom>
          <a:solidFill>
            <a:srgbClr val="2962C2"/>
          </a:solidFill>
          <a:ln w="12700">
            <a:miter lim="400000"/>
          </a:ln>
          <a:effectLst>
            <a:outerShdw blurRad="190500" dist="12700" dir="5400000" rotWithShape="0">
              <a:srgbClr val="000000">
                <a:alpha val="86772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182" tIns="28182" rIns="28182" bIns="28182" anchor="ctr"/>
          <a:lstStyle/>
          <a:p>
            <a:pPr>
              <a:defRPr sz="10500" b="1" spc="-20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Blutzuckerspiegel </a:t>
            </a:r>
            <a:r>
              <a:rPr b="0" i="1">
                <a:solidFill>
                  <a:srgbClr val="93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Prinzip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00"/>
                            </p:stCondLst>
                            <p:childTnLst>
                              <p:par>
                                <p:cTn id="20" presetID="19" presetClass="entr" presetSubtype="5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19" presetClass="entr" presetSubtype="1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5" animBg="1" advAuto="0"/>
      <p:bldP spid="155" grpId="1" animBg="1" advAuto="0"/>
      <p:bldP spid="156" grpId="2" animBg="1" advAuto="0"/>
      <p:bldP spid="157" grpId="3" animBg="1" advAuto="0"/>
      <p:bldP spid="158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4b"/>
          <p:cNvSpPr txBox="1"/>
          <p:nvPr/>
        </p:nvSpPr>
        <p:spPr>
          <a:xfrm>
            <a:off x="23754314" y="824"/>
            <a:ext cx="709177" cy="3646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182" tIns="28182" rIns="28182" bIns="28182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4b</a:t>
            </a:r>
          </a:p>
        </p:txBody>
      </p:sp>
      <p:pic>
        <p:nvPicPr>
          <p:cNvPr id="161" name="Regelkreis-Insulin-2020.png" descr="Regelkreis-Insulin-2020.png"/>
          <p:cNvPicPr>
            <a:picLocks noChangeAspect="1"/>
          </p:cNvPicPr>
          <p:nvPr/>
        </p:nvPicPr>
        <p:blipFill>
          <a:blip r:embed="rId2"/>
          <a:srcRect t="321" b="321"/>
          <a:stretch>
            <a:fillRect/>
          </a:stretch>
        </p:blipFill>
        <p:spPr>
          <a:xfrm>
            <a:off x="2757884" y="-118071"/>
            <a:ext cx="18868215" cy="18016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1" animBg="1" advAuto="0"/>
      <p:bldP spid="161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4c"/>
          <p:cNvSpPr txBox="1"/>
          <p:nvPr/>
        </p:nvSpPr>
        <p:spPr>
          <a:xfrm>
            <a:off x="23754314" y="824"/>
            <a:ext cx="709177" cy="3646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182" tIns="28182" rIns="28182" bIns="28182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4c</a:t>
            </a:r>
          </a:p>
        </p:txBody>
      </p:sp>
      <p:pic>
        <p:nvPicPr>
          <p:cNvPr id="164" name="Regelkreis-Glucagon-2020.png" descr="Regelkreis-Glucagon-2020.png"/>
          <p:cNvPicPr>
            <a:picLocks noChangeAspect="1"/>
          </p:cNvPicPr>
          <p:nvPr/>
        </p:nvPicPr>
        <p:blipFill>
          <a:blip r:embed="rId2"/>
          <a:srcRect b="1034"/>
          <a:stretch>
            <a:fillRect/>
          </a:stretch>
        </p:blipFill>
        <p:spPr>
          <a:xfrm>
            <a:off x="2803219" y="-179189"/>
            <a:ext cx="18777681" cy="181383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animBg="1" advAuto="0"/>
      <p:bldP spid="164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4d"/>
          <p:cNvSpPr txBox="1"/>
          <p:nvPr/>
        </p:nvSpPr>
        <p:spPr>
          <a:xfrm>
            <a:off x="23754314" y="824"/>
            <a:ext cx="709177" cy="36469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8182" tIns="28182" rIns="28182" bIns="28182" anchor="ctr">
            <a:spAutoFit/>
          </a:bodyPr>
          <a:lstStyle>
            <a:lvl1pPr>
              <a:defRPr sz="2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>
                <a:latin typeface="Arial" panose="020B0604020202020204" pitchFamily="34" charset="0"/>
                <a:cs typeface="Arial" panose="020B0604020202020204" pitchFamily="34" charset="0"/>
              </a:rPr>
              <a:t>4d</a:t>
            </a:r>
          </a:p>
        </p:txBody>
      </p:sp>
      <p:pic>
        <p:nvPicPr>
          <p:cNvPr id="167" name="Regelkreis-Blutzuckerspiegel-2020.png" descr="Regelkreis-Blutzuckerspiegel-2020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48646" y="-156171"/>
            <a:ext cx="18486440" cy="180921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19" presetClass="entr" presetSubtype="1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1" animBg="1" advAuto="0"/>
      <p:bldP spid="167" grpId="2" animBg="1" advAuto="0"/>
    </p:bld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FFFF"/>
      </a:dk1>
      <a:lt1>
        <a:srgbClr val="FF0000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127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127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round/>
        </a:ln>
        <a:effectLst>
          <a:outerShdw blurRad="127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28182" tIns="28182" rIns="28182" bIns="28182" numCol="1" spcCol="38100" rtlCol="0" anchor="ctr">
        <a:spAutoFit/>
      </a:bodyPr>
      <a:lstStyle>
        <a:defPPr marL="0" marR="0" indent="0" algn="ctr" defTabSz="79703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round/>
        </a:ln>
        <a:effectLst>
          <a:outerShdw blurRad="127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8182" tIns="28182" rIns="28182" bIns="28182" numCol="1" spcCol="38100" rtlCol="0" anchor="ctr">
        <a:spAutoFit/>
      </a:bodyPr>
      <a:lstStyle>
        <a:defPPr marL="0" marR="0" indent="0" algn="ctr" defTabSz="79703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127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127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175" cap="flat">
          <a:solidFill>
            <a:schemeClr val="accent1"/>
          </a:solidFill>
          <a:prstDash val="solid"/>
          <a:round/>
        </a:ln>
        <a:effectLst>
          <a:outerShdw blurRad="127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28182" tIns="28182" rIns="28182" bIns="28182" numCol="1" spcCol="38100" rtlCol="0" anchor="ctr">
        <a:spAutoFit/>
      </a:bodyPr>
      <a:lstStyle>
        <a:defPPr marL="0" marR="0" indent="0" algn="ctr" defTabSz="79703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chemeClr val="accent1"/>
          </a:solidFill>
          <a:prstDash val="solid"/>
          <a:round/>
        </a:ln>
        <a:effectLst>
          <a:outerShdw blurRad="127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8182" tIns="28182" rIns="28182" bIns="28182" numCol="1" spcCol="38100" rtlCol="0" anchor="ctr">
        <a:spAutoFit/>
      </a:bodyPr>
      <a:lstStyle>
        <a:defPPr marL="0" marR="0" indent="0" algn="ctr" defTabSz="79703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Macintosh PowerPoint</Application>
  <PresentationFormat>Benutzerdefiniert</PresentationFormat>
  <Paragraphs>28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Avenir Roman</vt:lpstr>
      <vt:lpstr>Helvetica</vt:lpstr>
      <vt:lpstr>Helvetica Light</vt:lpstr>
      <vt:lpstr>Gradient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Frank Schneider</cp:lastModifiedBy>
  <cp:revision>3</cp:revision>
  <dcterms:modified xsi:type="dcterms:W3CDTF">2023-03-18T13:59:56Z</dcterms:modified>
</cp:coreProperties>
</file>